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1598" r:id="rId4"/>
    <p:sldId id="265" r:id="rId5"/>
    <p:sldId id="261" r:id="rId6"/>
    <p:sldId id="262" r:id="rId7"/>
    <p:sldId id="257" r:id="rId8"/>
    <p:sldId id="258" r:id="rId9"/>
    <p:sldId id="267" r:id="rId10"/>
    <p:sldId id="260" r:id="rId11"/>
    <p:sldId id="273" r:id="rId12"/>
    <p:sldId id="266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82927"/>
  </p:normalViewPr>
  <p:slideViewPr>
    <p:cSldViewPr snapToGrid="0" snapToObjects="1">
      <p:cViewPr varScale="1">
        <p:scale>
          <a:sx n="80" d="100"/>
          <a:sy n="80" d="100"/>
        </p:scale>
        <p:origin x="1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1AC9B-9192-3949-96B3-C8B30FACA32C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E8C9E-EE7E-F345-87A2-10C186A19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9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timescales are too slow</a:t>
            </a:r>
          </a:p>
          <a:p>
            <a:pPr lvl="1"/>
            <a:r>
              <a:rPr lang="en-US" dirty="0"/>
              <a:t>Can be solved with path sampling algorithms</a:t>
            </a:r>
          </a:p>
          <a:p>
            <a:r>
              <a:rPr lang="en-US" dirty="0"/>
              <a:t>Most path sampling requires a “progress coordinate” to sample along</a:t>
            </a:r>
          </a:p>
          <a:p>
            <a:pPr lvl="1"/>
            <a:r>
              <a:rPr lang="en-US" dirty="0"/>
              <a:t>Results are highly dependent on this non-obvious choice </a:t>
            </a:r>
          </a:p>
          <a:p>
            <a:r>
              <a:rPr lang="en-US" dirty="0"/>
              <a:t>Let’s optimize the progress coordinate choice process with machine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8C9E-EE7E-F345-87A2-10C186A19F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5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8-10 years of HIV infection, </a:t>
            </a:r>
            <a:r>
              <a:rPr lang="en-US"/>
              <a:t>CD4 lymphocyte </a:t>
            </a:r>
            <a:r>
              <a:rPr lang="en-US" dirty="0"/>
              <a:t>cell count usually falls low enough to progress into AIDS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DAFE7-E257-644D-8D50-E37A0A67C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local derivative/gradient and go against it, step in –gradient direction to minimize and go down the slope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8C9E-EE7E-F345-87A2-10C186A19F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9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Distributions of TP TN where overlap is FP and FN</a:t>
            </a:r>
          </a:p>
          <a:p>
            <a:endParaRPr lang="en-US" dirty="0"/>
          </a:p>
          <a:p>
            <a:r>
              <a:rPr lang="en-US" dirty="0"/>
              <a:t>[('</a:t>
            </a:r>
            <a:r>
              <a:rPr lang="en-US" dirty="0" err="1"/>
              <a:t>rms_key_int_xtal</a:t>
            </a:r>
            <a:r>
              <a:rPr lang="en-US" dirty="0"/>
              <a:t>', 0.24503057930620611), ('</a:t>
            </a:r>
            <a:r>
              <a:rPr lang="en-US" dirty="0" err="1"/>
              <a:t>rms_key_int_nmr</a:t>
            </a:r>
            <a:r>
              <a:rPr lang="en-US" dirty="0"/>
              <a:t>', 0.22379708303092655), ('rms_h9m2_xtal', 0.1761878957847454), ('rms_h9m2_nmr', 0.1275167980732465), ('rms_h9m1_nmr', 0.09171399005671745), ('rms_h9m1_xtal', 0.06397292253096244), ('</a:t>
            </a:r>
            <a:r>
              <a:rPr lang="en-US" dirty="0" err="1"/>
              <a:t>rms_heavy_nmr</a:t>
            </a:r>
            <a:r>
              <a:rPr lang="en-US" dirty="0"/>
              <a:t>', 0.047228119700897415), ('rms_m1_xtal', 0.02419826721935193), ('rms_m1_nmr', 0.00035434429700459305), ('rms_184_185', 1.1490548160995212e-14)]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8C9E-EE7E-F345-87A2-10C186A19F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3E10-02A3-AD43-A79B-01BA46B24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FFCBC-0EDE-1946-B634-91BE377F9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A005F-180F-8F4A-83A5-E34BC537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9DCB-94F1-2549-8159-A4A8718A2030}" type="datetime1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E58A-09A9-D642-8C70-61C90768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AF95-47CD-EA49-A0AB-231EDF6B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5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0CDDE-6B0A-BE47-805F-0CF43BA4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26FC5-62E5-7A4E-95DE-95E10871B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0AC8-3A5F-9346-9727-7938198A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4DA6-494D-6C4A-ABE0-FE4BAB0A8BCB}" type="datetime1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1EEA2-11EA-9C4D-990D-485DB03D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8DFD-08C6-FF4F-9481-5681BD2C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41ECC-E547-9649-8B0D-9E437FC6C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5DD59-E18C-124A-9552-30A0E67B6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8908-E3FF-3F40-919D-1D700991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177-21CE-1644-9876-09899BF1C3E3}" type="datetime1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E318-B725-3649-BE2F-A4DC23A4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C234F-8354-C742-9241-2A4BB76E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7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D672-AD46-BE41-A031-956E7AF8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D26A1-6267-6044-BEED-D9324BF7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85457-DC20-7E4B-86EB-2420E2F6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52AF-E04E-8242-A1E8-B25EFECFB55E}" type="datetime1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ED880-3058-9542-8187-222F7806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4959E-3DA0-C441-9518-6FE2FD69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63B0-9D9B-524A-8C59-847F684A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4005-AC2A-2045-BCA4-6D8EAB233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3C7F0-403E-3345-8BC7-42262410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5A0A-C033-7745-B832-E2F105FA3FE0}" type="datetime1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D1B7-DD44-6E4D-81C1-BFAA8486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053-8CE5-D44D-8566-25D05C02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5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3E72-1A9D-C143-A979-A32FF2CE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E512-03E8-2D43-9C95-7F879EEFE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51C9E-62C5-E541-B6BE-FD237DCCA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31DB8-392A-AD45-8B37-AB9437C5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D2A6-4913-E440-8AFD-3F4426FB83C0}" type="datetime1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7D492-A3CD-BE43-9D9C-BB477CFA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8176-1DD5-5F43-B40C-2AAFCE72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7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B593-0783-FC4B-9BFD-EFA34FED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21778-03AD-F348-A656-5C25420E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1441-C470-BD40-9F57-ACA61A56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FBBB0-6943-FB48-B92D-17DCF7356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F3001-CCAF-3E46-B5D2-14E35BAA1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6D7BB-B125-4046-94B7-702B284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1F08-8D19-6749-99B1-53B0E2D7CC6F}" type="datetime1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3847A-3514-7C42-BF35-24706E27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653D3-B6A2-DC47-85B8-4144431E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4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41A-85A5-4648-A134-152F2B14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7A928-2B6F-A94F-95F4-36933C06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3EF3-AEBB-CD4D-BDAE-9428C4E4439E}" type="datetime1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42274-3424-A943-901E-B24DF40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2F974-EBE2-814B-A945-B60C802C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2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1B3E60-120F-F242-A598-219C7A0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5C5E1-B33F-8341-BA0F-9DECE7943682}" type="datetime1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98E1E-480D-8940-8940-5EA1A50A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5D8E-989A-E44B-AA89-1984FDF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B9DE-58AB-4C4C-9FC2-C50E378C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B663-4E69-B943-A43D-280DD66CE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B4F31-67E2-DC49-B8CE-3C71E1FEB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BD35-5809-AA40-AC48-212B3942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6D12-DCD3-AB47-87B6-E0ABFA97FE3C}" type="datetime1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180C4-6F97-D54A-BCE7-CC6873FA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FFFF0-FB1D-304B-A68A-03817F16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D073-9653-404F-9077-CA7F79E1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1AF12-1377-484F-BEC2-255CFDCFD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D45DE-E5EE-9D4D-A75D-04A601A73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CBE10-2EBA-134D-BA06-8D5DED3C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32E9-FF99-9C49-A767-7F72B52244BB}" type="datetime1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FE9EE-968C-E946-9D15-95369A18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3D394-2F93-1B4C-9E7A-626D327C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7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F59ED-A1DA-9849-8C5A-5EA570B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6B27-7855-B743-976E-3EC4B3D6C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11ABC-A8A8-2B40-A60F-445A68100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0E67-6EB8-9942-8FD5-DFFF41A15E9B}" type="datetime1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9769C-E84A-9244-A88A-5009E61AF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1B0B-77E0-484D-A065-73F758BEB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AAC-425B-524E-A1B6-5604E7CA8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400" b="1" dirty="0"/>
              <a:t>A ML-based Progress Coordinate for Enhanced Molecular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5C590-EB1F-B844-B7B3-AA0A48D03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09-615 Final Project | 08Dec2022</a:t>
            </a:r>
          </a:p>
          <a:p>
            <a:r>
              <a:rPr lang="en-US" dirty="0"/>
              <a:t>Darian Yang</a:t>
            </a:r>
          </a:p>
        </p:txBody>
      </p:sp>
    </p:spTree>
    <p:extLst>
      <p:ext uri="{BB962C8B-B14F-4D97-AF65-F5344CB8AC3E}">
        <p14:creationId xmlns:p14="http://schemas.microsoft.com/office/powerpoint/2010/main" val="16162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C48F-0BCD-2949-91F3-9733A5A2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015D2-13A0-4149-B1D7-22D5EBF0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Improve/change loss function or scoring metric</a:t>
            </a:r>
          </a:p>
          <a:p>
            <a:pPr>
              <a:lnSpc>
                <a:spcPct val="150000"/>
              </a:lnSpc>
            </a:pPr>
            <a:r>
              <a:rPr lang="en-US" dirty="0"/>
              <a:t>Larger and more diverse input dataset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Or change how ML input array is created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Adding history of trajectory for success labeling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the optimized progress coordinate in a follow-up simulation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5AC93-33F1-3244-A3EE-45F25A31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D52F8-765A-9D45-8E58-F5B51B28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77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0142B3-9F86-0C40-851C-B7D471B20F08}"/>
              </a:ext>
            </a:extLst>
          </p:cNvPr>
          <p:cNvSpPr/>
          <p:nvPr/>
        </p:nvSpPr>
        <p:spPr>
          <a:xfrm>
            <a:off x="3667588" y="4304809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8ED4B0-8C21-9C4C-BF94-E6F9E2A97999}"/>
              </a:ext>
            </a:extLst>
          </p:cNvPr>
          <p:cNvSpPr/>
          <p:nvPr/>
        </p:nvSpPr>
        <p:spPr>
          <a:xfrm>
            <a:off x="3937218" y="3472472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9E9C5-6569-4D45-B05F-301B5A6BE133}"/>
              </a:ext>
            </a:extLst>
          </p:cNvPr>
          <p:cNvSpPr/>
          <p:nvPr/>
        </p:nvSpPr>
        <p:spPr>
          <a:xfrm>
            <a:off x="3175220" y="3648318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C 0.00443 0.00231 0.01315 0.00046 0.01914 -0.00347 C 0.02083 -0.00463 0.01706 -0.00949 0.01537 -0.01042 C 0.00846 -0.0132 0.0013 -0.0125 -0.00573 -0.01366 C 0.00052 -0.01922 0.00404 -0.02408 0.01146 -0.02408 C 0.01419 -0.02408 0.01667 -0.02176 0.01914 -0.0206 C 0.01732 -0.01945 0.01537 -0.01806 0.01341 -0.01713 C 0.01094 -0.01574 0.00729 -0.01759 0.00573 -0.01366 C 0.00169 -0.00394 0.01237 -0.0007 0.01341 2.22222E-6 C 0.01732 -0.00116 0.02162 2.22222E-6 0.025 -0.00347 C 0.02669 -0.00533 0.02539 -0.01111 0.02682 -0.01366 C 0.02826 -0.01621 0.03073 -0.01597 0.03268 -0.01713 C 0.0332 -0.01366 0.03633 -0.00857 0.03451 -0.00695 C 0.02149 0.00463 0.0099 -0.01227 0.02305 0.00347 C 0.02578 0.00185 0.03307 0.00046 0.03073 -0.01042 C 0.02982 -0.01412 0.02682 -0.01482 0.025 -0.01713 C 0.02552 -0.01366 0.0276 -0.01019 0.02682 -0.00695 C 0.02604 -0.00301 0.02279 0.00278 0.02109 2.22222E-6 C 0.0194 -0.00301 0.0237 -0.00695 0.025 -0.01042 C 0.0224 -0.01134 0.01628 -0.00926 0.01732 -0.01366 C 0.01927 -0.02269 0.03802 -0.03287 0.02305 -0.02408 C 0.02813 -0.01505 0.02591 -0.01435 0.03268 -0.02408 C 0.03399 -0.02593 0.03828 -0.03079 0.03646 -0.03079 C 0.03242 -0.03079 0.025 -0.02408 0.025 -0.02384 C 0.02175 -0.025 0.01862 -0.02824 0.01537 -0.02732 C 0.01354 -0.02685 0.01328 -0.02107 0.01146 -0.0206 C 0.00885 -0.01968 0.00638 -0.02292 0.00378 -0.02408 C 0.00247 -0.02732 0.00221 -0.03334 -6.25E-7 -0.03426 C -0.00638 -0.03658 -0.00599 -0.02153 -0.00768 -0.01713 C -0.01224 -0.00486 -0.0138 -0.00672 -0.02109 -0.00347 C -0.02865 -0.00579 -0.03463 -0.00116 -0.03463 -0.01713 C -0.03463 -0.02084 -0.03333 -0.02408 -0.03268 -0.02732 C -0.03008 -0.02616 -0.02656 -0.02778 -0.025 -0.02408 C -0.02083 -0.01435 -0.03164 -0.01088 -0.03268 -0.01042 C -0.03398 -0.01366 -0.03867 -0.01898 -0.03646 -0.0206 C -0.03229 -0.02361 -0.02747 -0.01898 -0.02305 -0.01713 C -0.01914 -0.01551 -0.01159 -0.01042 -0.01159 -0.01019 C -0.01094 -0.01366 -0.0082 -0.01806 -0.00963 -0.0206 C -0.0125 -0.0257 -0.02109 -0.02732 -0.02109 -0.02709 C -0.02174 -0.03195 -0.02565 -0.04097 -0.02305 -0.04097 C -0.01849 -0.04097 -0.01159 -0.02732 -0.01159 -0.02709 C -0.00716 -0.00371 -0.00508 -0.00371 -0.03841 -0.0206 C -0.04036 -0.02153 -0.03776 -0.02801 -0.03646 -0.03079 C -0.03503 -0.03403 -0.03294 -0.03611 -0.03073 -0.03773 C -0.02435 -0.0419 -0.00234 -0.04398 -6.25E-7 -0.04445 C -0.00117 -0.05047 -0.00208 -0.0669 -0.00963 -0.05139 C -0.01224 -0.04584 -0.01224 -0.03773 -0.01341 -0.03079 C -0.01406 -0.02732 -0.01367 -0.02246 -0.01536 -0.0206 L -0.02109 -0.01366 C -0.02305 -0.01482 -0.0263 -0.01366 -0.02695 -0.01713 C -0.03021 -0.03449 -0.02461 -0.03449 -0.01927 -0.03773 C -0.01159 -0.03542 -0.00391 -0.03079 0.00378 -0.03773 C 0.00586 -0.03959 0.00638 -0.04445 0.00768 -0.04792 C 0.00833 -0.05139 0.0112 -0.05602 0.00964 -0.0581 C 0.00872 -0.05903 -0.00234 -0.05209 -0.00391 -0.05139 C -0.0026 -0.04792 -0.00169 -0.04398 -6.25E-7 -0.04097 C 0.00156 -0.0382 0.0043 -0.0375 0.00573 -0.03426 C 0.01315 -0.01759 0.00091 -0.02801 0.01341 -0.0206 C 0.01732 -0.02176 0.02162 -0.0206 0.025 -0.02408 C 0.02669 -0.0257 0.02708 -0.03056 0.02682 -0.03426 C 0.02643 -0.04144 0.02018 -0.05972 0.02305 -0.05463 C 0.02435 -0.05255 0.02526 -0.04954 0.02682 -0.04792 C 0.02865 -0.04607 0.03073 -0.0456 0.03268 -0.04445 C 0.03385 -0.04097 0.03646 -0.03843 0.03646 -0.03426 C 0.03646 -0.03102 0.03399 -0.0294 0.03268 -0.02732 C 0.03086 -0.02477 0.02526 -0.02338 0.02682 -0.0206 C 0.02747 -0.01945 0.03893 -0.02662 0.04037 -0.02732 C 0.03737 -0.04815 0.03919 -0.0456 0.03451 -0.0206 L 0.03451 -0.02037 L 0.02878 -0.01713 C 0.01914 -0.02153 0.01471 -0.01852 0.02305 -0.04792 C 0.02383 -0.0507 0.02578 -0.04352 0.02682 -0.04097 C 0.02826 -0.03773 0.02943 -0.03426 0.03073 -0.03079 C 0.03138 -0.02732 0.03346 -0.02384 0.03268 -0.0206 C 0.03047 -0.01273 0.02331 -0.01922 0.02109 -0.0206 C 0.01732 -0.01945 0.01302 -0.0206 0.00964 -0.01713 C 0.00781 -0.01528 0.00573 -0.00764 0.00768 -0.00695 C 0.01524 -0.0044 0.02305 -0.00926 0.03073 -0.01042 C 0.0319 -0.01667 0.03255 -0.02732 0.03841 -0.02732 C 0.04024 -0.02732 0.0362 -0.02199 0.03451 -0.0206 C 0.03086 -0.01736 0.02708 -0.01435 0.02305 -0.01366 L 0.00378 -0.01042 C -0.0013 -0.01134 -0.00729 -0.00834 -0.01159 -0.01366 C -0.01367 -0.01644 -0.01198 -0.02523 -0.00963 -0.02732 C -0.00781 -0.02894 -0.0082 -0.0206 -0.00768 -0.01713 C -0.00521 -0.00116 -0.00456 -0.00232 -6.25E-7 2.22222E-6 Z " pathEditMode="relative" rAng="0" ptsTypes="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01537 0.00324 C 0.02175 0.00463 0.02852 0.00278 0.03464 0.00671 C 0.03633 0.00787 0.03242 0.0125 0.03073 0.01366 C 0.02708 0.01597 0.02305 0.01597 0.01914 0.01713 C 0.00833 0.01597 -0.00286 0.01782 -0.01354 0.01366 C -0.01797 0.0118 -0.025 2.22222E-6 -0.025 0.00023 C -0.0263 -0.00695 -0.02891 -0.01366 -0.025 -0.0206 C -0.02357 -0.02315 -0.02122 -0.02292 -0.01927 -0.02408 C -0.01159 -0.02292 -0.00325 -0.02593 0.00378 -0.0206 C 0.00703 -0.01806 -0.00247 -0.01551 -0.00573 -0.01366 C -0.00898 -0.01204 -0.01224 -0.01158 -0.01536 -0.01042 L -0.04036 -0.01366 C -0.04284 -0.01551 -0.03997 -0.02361 -0.03841 -0.02732 C -0.03581 -0.03449 -0.02891 -0.03588 -0.025 -0.03773 C -0.02187 -0.03658 -0.01706 -0.03935 -0.01536 -0.03426 C -0.0095 -0.01597 -0.01992 -0.01134 -0.025 -0.00695 C -0.02956 0.00116 -0.03151 0.00833 -0.04036 -0.00347 C -0.0418 -0.00533 -0.03802 -0.00834 -0.03659 -0.01042 C -0.03476 -0.01297 -0.03294 -0.01551 -0.03073 -0.01713 C -0.02305 -0.02315 -0.00039 -0.02361 0.00195 -0.02408 C 0.00313 -0.02616 0.00482 -0.02801 0.00573 -0.03079 C 0.00912 -0.04097 0.00638 -0.0507 0.00964 -0.02732 C 0.00899 -0.02292 0.00912 -0.01759 0.00768 -0.01366 C 0.0056 -0.0081 -0.00052 -0.00533 -0.00391 -0.00347 C -0.00768 -0.00463 -0.01263 -0.00209 -0.01536 -0.00695 C -0.01706 -0.00972 -0.01341 -0.01459 -0.01159 -0.01713 C -0.01003 -0.01945 -0.00768 -0.01945 -0.00573 -0.0206 C -0.00325 -0.01945 0.00052 -0.0213 0.00195 -0.01713 C 0.00326 -0.0132 0.00104 -0.00787 -6.25E-7 -0.00347 C -0.00286 0.00856 -0.00351 0.00648 -0.00963 0.01018 C -0.01094 0.00555 -0.01354 0.00162 -0.01354 -0.00347 C -0.01354 -0.01736 -0.00937 -0.02176 -0.00391 -0.02732 C -0.00143 -0.02986 0.00117 -0.03241 0.00378 -0.03426 C 0.0069 -0.03634 0.01849 -0.04005 0.02109 -0.04097 C 0.01914 -0.04329 0.01589 -0.04398 0.01537 -0.04792 C 0.01497 -0.05093 0.01745 -0.05486 0.01914 -0.05486 C 0.02096 -0.05486 0.02175 -0.05023 0.02305 -0.04792 C 0.00365 -0.03634 0.0155 -0.04167 -0.01354 -0.03773 C -0.01536 -0.03889 -0.01784 -0.03843 -0.01927 -0.04097 C -0.02318 -0.04815 -0.01992 -0.06181 -0.01927 -0.06852 C -0.01354 -0.06736 0.00495 -0.06111 0.01146 -0.06852 C 0.0138 -0.07084 0.01263 -0.07755 0.01341 -0.08218 C 0.01458 -0.08889 0.01797 -0.10972 0.01732 -0.10255 C 0.01667 -0.09584 0.01654 -0.08866 0.01537 -0.08218 C 0.01354 -0.0713 0.01042 -0.06505 0.00573 -0.0581 C 0.00391 -0.05556 0.00208 -0.05324 -6.25E-7 -0.05139 C -0.00182 -0.04977 -0.00391 -0.04908 -0.00573 -0.04792 C -0.00898 -0.04908 -0.01315 -0.04722 -0.01536 -0.05139 L -0.00768 -0.06505 C -0.0013 -0.06389 0.00508 -0.0632 0.01146 -0.06158 C 0.01406 -0.06088 0.01719 -0.05509 0.01914 -0.0581 C 0.02227 -0.06273 0.02305 -0.07871 0.02305 -0.07847 C 0.02747 -0.07755 0.03268 -0.07963 0.03646 -0.07523 C 0.03867 -0.07269 0.03151 -0.07176 0.02878 -0.07176 C 0.01276 -0.07176 -0.00325 -0.07408 -0.01927 -0.07523 C -0.01797 -0.07755 -0.01693 -0.08033 -0.01536 -0.08218 C -0.01341 -0.08426 -0.00338 -0.0882 -0.00195 -0.08889 C 0.00013 -0.08843 0.01458 -0.08704 0.01914 -0.08218 C 0.0207 -0.08033 0.02175 -0.07755 0.02305 -0.07523 C 0.02044 -0.07292 0.01784 -0.07084 0.01537 -0.06852 C 0.01341 -0.06644 0.01172 -0.06343 0.00964 -0.06158 C 0.00781 -0.05996 0.00573 -0.05926 0.00378 -0.0581 C 0.00508 -0.05579 0.00586 -0.05162 0.00768 -0.05139 C 0.01432 -0.05 0.02083 -0.05463 0.02695 -0.0581 C 0.03099 -0.06898 0.03555 -0.08449 0.02878 -0.04445 C 0.02695 -0.0338 0.02357 -0.03357 0.01914 -0.02732 C 0.01784 -0.02547 0.01667 -0.02292 0.01537 -0.0206 C 0.01081 -0.02176 0.00339 -0.01644 0.00195 -0.02408 C 0.00065 -0.03079 0.00964 -0.02847 0.01341 -0.03079 L 0.01914 -0.03426 L 0.025 -0.03773 C 0.028 -0.0456 0.03307 -0.05394 0.02695 -0.06505 C 0.02552 -0.06759 0.02305 -0.06273 0.02109 -0.06158 C 0.0168 -0.05394 0.0168 -0.05579 0.01537 -0.04445 C 0.01445 -0.03773 0.01537 -0.03009 0.01341 -0.02408 C 0.01237 -0.02084 0.00964 -0.02176 0.00768 -0.0206 C 0.00638 -0.02292 0.00417 -0.02431 0.00378 -0.02732 C 0.00221 -0.04445 0.00729 -0.04121 0.01341 -0.04445 C 0.01732 -0.04653 0.02162 -0.04722 0.025 -0.05139 C 0.03151 -0.05903 0.03242 -0.05533 0.02878 -0.06158 " pathEditMode="relative" rAng="0" ptsTypes="AAAAAAAAAAAAAAAAAAAAAAAAAAAAAAAAAAAAAAAAAAAAAAAAAAAAAAAAAAAAAAAAAAAAAAAAAAAAAAAAA">
                                      <p:cBhvr>
                                        <p:cTn id="2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4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C -0.00443 -0.00116 -0.00899 -0.00185 -0.01342 -0.00324 C -0.01537 -0.00417 -0.01719 -0.00579 -0.01914 -0.00671 C -0.0224 -0.0081 -0.02565 -0.00903 -0.02878 -0.01019 C -0.02683 -0.01134 -0.025 -0.01412 -0.02305 -0.01366 C -0.00808 -0.00926 -0.02162 -0.00417 -0.02305 -0.00324 C -0.02683 -0.0044 -0.03073 -0.00532 -0.03451 -0.00671 C -0.03659 -0.00764 -0.03842 -0.00926 -0.04037 -0.01019 C -0.04102 -0.01042 -0.04219 -0.01019 -0.04219 -0.00995 C -0.03972 -0.00903 -0.03711 -0.0081 -0.03451 -0.00671 C -0.03256 -0.00579 -0.03086 -0.00324 -0.02878 -0.00324 C -0.02618 -0.00324 -0.0237 -0.00556 -0.0211 -0.00671 C -0.03125 0.00532 -0.02631 -0.00394 -0.03073 0.02731 L -0.03269 0.0412 C -0.03425 0.02176 -0.03386 0.01968 -0.03646 0.00347 C -0.03698 0 -0.03737 -0.0037 -0.03842 -0.00671 C -0.03933 -0.00949 -0.04102 -0.01134 -0.04219 -0.01366 C -0.03959 -0.01528 -0.03125 -0.02037 -0.02878 -0.02037 C -0.02618 -0.02037 -0.0237 -0.01806 -0.0211 -0.01713 C -0.03451 -0.00903 -0.02878 -0.00787 -0.03842 -0.01366 C -0.03907 -0.01713 -0.04063 -0.02037 -0.04037 -0.02384 C -0.03933 -0.03472 -0.03516 -0.03495 -0.03073 -0.0375 C -0.02878 -0.03634 -0.02552 -0.0375 -0.025 -0.03403 C -0.01667 0.02106 -0.03295 0.00787 -0.01732 0.01713 C -0.01407 0.01597 -0.00495 0.0169 -0.00769 0.01366 C -0.01198 0.00856 -0.01797 0.01181 -0.02305 0.01042 C -0.02631 0.00949 -0.02943 0.0081 -0.03269 0.00694 C -0.03399 0.00463 -0.03607 0.00324 -0.03646 0 C -0.03685 -0.00347 -0.03594 -0.00764 -0.03451 -0.01019 C -0.03047 -0.01759 -0.02227 -0.01852 -0.01732 -0.02037 C -0.01472 -0.02153 -0.01211 -0.02269 -0.00951 -0.02384 C -0.00443 -0.02269 0.00065 -0.02037 0.00586 -0.02037 C 0.00911 -0.02037 -0.00052 -0.02384 -0.00378 -0.02384 C -0.00664 -0.02384 -0.0194 -0.01181 -0.00183 -0.02731 C -0.00118 -0.04097 -0.00287 -0.05556 3.95833E-6 -0.06829 C 0.00091 -0.07222 0.00416 -0.06435 0.00586 -0.06134 C 0.00742 -0.05856 0.00833 -0.05463 0.00963 -0.05116 L 0.01354 -0.03079 L 0.01549 -0.02037 C 0.01419 -0.01806 0.01106 -0.01667 0.01158 -0.01366 C 0.01315 -0.00532 0.02161 -0.01273 0.02317 -0.01366 C 0.02382 -0.01481 0.03203 -0.02847 0.03086 -0.03079 C 0.02916 -0.03356 0.02708 -0.02569 0.025 -0.02384 C 0.02317 -0.02222 0.02122 -0.02153 0.01927 -0.02037 C 0.01002 -0.02593 0.01315 -0.02176 0.01927 -0.02731 C 0.02135 -0.02917 0.02317 -0.03194 0.025 -0.03403 C 0.02825 -0.03287 0.03307 -0.03565 0.03463 -0.03079 C 0.03971 -0.01481 0.03164 -0.0088 0.02695 -0.00324 C 0.01901 -0.00532 0.01158 0 0.01158 -0.01713 C 0.01158 -0.0206 0.01289 -0.02384 0.01354 -0.02731 C 0.02513 -0.02222 0.01875 -0.02523 0.03268 -0.01713 L 0.03854 -0.01366 C 0.04257 -0.02083 0.04427 -0.02153 0.04427 -0.03403 C 0.04427 -0.03773 0.04336 -0.02685 0.04231 -0.02384 C 0.03971 -0.01597 0.03724 -0.0162 0.03268 -0.01366 C 0.03333 -0.01019 0.03268 -0.00324 0.03463 -0.00324 C 0.03698 -0.00324 0.03711 -0.01042 0.03854 -0.01366 C 0.03958 -0.0162 0.04127 -0.01782 0.04231 -0.02037 C 0.04375 -0.02361 0.04479 -0.02755 0.04622 -0.03079 C 0.04739 -0.0331 0.05182 -0.03704 0.05 -0.0375 C 0.04427 -0.03889 0.03854 -0.03519 0.03268 -0.03403 C 0.04583 -0.01875 0.04101 -0.02616 0.04817 -0.01366 C 0.05 -0.01713 0.05794 -0.02708 0.05 -0.03403 C 0.04817 -0.03565 0.04921 -0.02685 0.04817 -0.02384 C 0.04713 -0.02106 0.04557 -0.01921 0.04427 -0.01713 C 0.04974 -0.04606 0.04218 -0.01574 0.05 -0.02037 C 0.05195 -0.02153 0.05013 -0.02917 0.05195 -0.03079 C 0.05599 -0.03426 0.06093 -0.03287 0.06549 -0.03403 C 0.05664 -0.01065 0.05924 -0.0213 0.05586 -0.00324 C 0.05377 -0.03657 0.0513 -0.04329 0.05586 -0.02731 " pathEditMode="relative" rAng="0" ptsTypes="AAAAAAAAAAAAAAAAAAAAAAAAAAAAAAAAAAAAAAAAAAAAAAAAAAAAAAAAAAAAAAAAAAA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1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C -0.03086 -0.03125 0.0082 0.00278 -0.04623 -0.01018 C -0.04844 -0.01088 -0.04375 -0.01736 -0.04232 -0.02037 C -0.03802 -0.03009 -0.03815 -0.02754 -0.03086 -0.03078 C -0.02058 -0.04884 -0.03646 -0.0243 -0.01159 -0.03425 C -0.00964 -0.03495 -0.01029 -0.04097 -0.00964 -0.04444 C -0.00769 -0.03912 -0.00144 -0.028 -0.00782 -0.02037 C -0.00925 -0.01875 -0.01029 -0.025 -0.01159 -0.02731 C -0.01198 -0.0243 -0.01589 -0.00717 -0.01159 -0.00347 C -0.00977 -0.00185 -0.00782 -0.00555 -0.00586 -0.00671 C -0.00782 -0.00902 -0.00951 -0.01203 -0.01159 -0.01365 C -0.01407 -0.0155 -0.01771 -0.01319 -0.01927 -0.01713 C -0.02045 -0.0199 -0.01797 -0.02384 -0.01732 -0.02731 C -0.01576 -0.02453 -0.0099 -0.0162 -0.01159 -0.01018 C -0.0125 -0.00694 -0.0155 -0.00787 -0.01732 -0.00671 C -0.01954 -0.01458 -0.02318 -0.02476 -0.02318 -0.03425 C -0.02318 -0.04004 -0.02188 -0.0456 -0.02123 -0.05115 C -0.01576 -0.0493 -0.00977 -0.04953 -0.00586 -0.04097 C -0.00404 -0.03703 -0.00313 -0.03194 -0.00196 -0.02731 C -0.00118 -0.02407 0.00195 -0.01782 3.95833E-6 -0.01713 C -0.00638 -0.01458 -0.01289 -0.01944 -0.01927 -0.02037 C -0.02175 -0.02199 -0.02813 -0.02407 -0.02891 -0.03078 C -0.0293 -0.03425 -0.02761 -0.0375 -0.02696 -0.04097 C -0.01797 -0.03981 -0.00899 -0.04004 3.95833E-6 -0.0375 C 0.00338 -0.03657 0.00625 -0.03287 0.0095 -0.03078 C 0.01145 -0.02939 0.01341 -0.02847 0.01536 -0.02731 C 0.01406 -0.03078 0.01289 -0.03425 0.01145 -0.0375 C 0.01028 -0.04004 0.00872 -0.04189 0.00768 -0.04444 C 0.00481 -0.05092 3.95833E-6 -0.06481 3.95833E-6 -0.06458 C -0.00065 -0.06157 -0.0017 -0.05833 -0.00196 -0.05463 C -0.003 -0.04444 0.00065 -0.03032 -0.00391 -0.02384 C -0.00847 -0.01736 -0.01537 -0.02731 -0.02123 -0.02731 C -0.02579 -0.02731 -0.01224 -0.025 -0.00782 -0.02384 C -0.00586 -0.02268 -0.00365 -0.02245 -0.00196 -0.02037 C 0.00026 -0.01782 0.00117 -0.01157 0.00377 -0.01018 C 0.00638 -0.00902 0.00885 -0.0125 0.01145 -0.01365 C 0.01211 -0.01713 0.01237 -0.02083 0.01341 -0.02384 C 0.01432 -0.02662 0.01901 -0.02986 0.01718 -0.03078 C 0.00846 -0.03472 -0.00065 -0.0331 -0.00964 -0.03425 C -0.01029 -0.0375 -0.01055 -0.04143 -0.01159 -0.04444 C -0.0125 -0.04722 -0.01719 -0.05115 -0.0155 -0.05115 C -0.01315 -0.05115 -0.01172 -0.04652 -0.00964 -0.04444 C -0.00274 -0.0375 -0.00209 -0.03912 0.00377 -0.03078 C 0.0052 -0.0287 0.00612 -0.02592 0.00768 -0.02384 C 0.01823 -0.00972 0.01588 -0.01203 0.02487 -0.00671 C 0.00638 0.00139 0.01471 -0.00185 3.95833E-6 0.00348 C 0.0194 0.02084 -0.00404 -0.00277 0.01341 0.02408 C 0.01562 0.02732 0.01875 0.02778 0.02109 0.03079 C 0.0233 0.03357 0.02487 0.03774 0.02682 0.04098 C 0.02747 0.04445 0.02786 0.04815 0.02877 0.05139 C 0.03229 0.06366 0.03606 0.06366 0.02682 0.05811 C 0.02487 0.05463 0.02239 0.05209 0.02109 0.04792 C 0.01914 0.04167 0.01718 0.02732 0.01718 0.02755 C 0.01914 0.025 0.0207 0.02061 0.02304 0.02061 C 0.02708 0.02061 0.0345 0.02732 0.0345 0.02755 C 0.03645 0.02963 0.03854 0.03172 0.04023 0.03426 C 0.04166 0.03635 0.04336 0.04399 0.04414 0.04098 C 0.04596 0.03473 0.03997 0.0213 0.03841 0.01713 C 0.03711 0.01945 0.03632 0.02362 0.0345 0.02408 C 0.02408 0.02593 0.022 0.02315 0.01536 0.01713 " pathEditMode="relative" rAng="0" ptsTypes="AAAAAAAAAAAAAAAAAAAAAAAAAAAAAAAAAAAAAAAAAAAAAAAAAAAAAAAAAAAA">
                                      <p:cBhvr>
                                        <p:cTn id="2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2875F-9076-8D43-9EC9-3241DB83BFB9}"/>
              </a:ext>
            </a:extLst>
          </p:cNvPr>
          <p:cNvSpPr/>
          <p:nvPr/>
        </p:nvSpPr>
        <p:spPr>
          <a:xfrm>
            <a:off x="5115523" y="3786551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6C2BEC-43C2-E742-ACE9-416C55F0742F}"/>
              </a:ext>
            </a:extLst>
          </p:cNvPr>
          <p:cNvSpPr/>
          <p:nvPr/>
        </p:nvSpPr>
        <p:spPr>
          <a:xfrm>
            <a:off x="4021008" y="4095537"/>
            <a:ext cx="609608" cy="621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83F91B-C6AB-474B-8EC2-6560731AA06A}"/>
              </a:ext>
            </a:extLst>
          </p:cNvPr>
          <p:cNvSpPr/>
          <p:nvPr/>
        </p:nvSpPr>
        <p:spPr>
          <a:xfrm>
            <a:off x="3503068" y="3956537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018CEE-A3CE-7F4E-B61F-6B0F1336F796}"/>
              </a:ext>
            </a:extLst>
          </p:cNvPr>
          <p:cNvSpPr/>
          <p:nvPr/>
        </p:nvSpPr>
        <p:spPr>
          <a:xfrm>
            <a:off x="3798275" y="3429000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A6631-2608-D74A-8CA1-D15076A498A1}"/>
              </a:ext>
            </a:extLst>
          </p:cNvPr>
          <p:cNvSpPr/>
          <p:nvPr/>
        </p:nvSpPr>
        <p:spPr>
          <a:xfrm>
            <a:off x="5174139" y="3376247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8144DB-D426-2A40-B638-B17979F442A6}"/>
              </a:ext>
            </a:extLst>
          </p:cNvPr>
          <p:cNvSpPr/>
          <p:nvPr/>
        </p:nvSpPr>
        <p:spPr>
          <a:xfrm>
            <a:off x="5174139" y="3024554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671 C 0.00013 0.00763 0.00351 0.01111 0.00677 0.00926 C 0.00872 0.0081 0.00299 0.00555 0.00104 0.00439 C -0.00078 0.00301 -0.00274 0.00277 -0.00456 0.00185 C -0.00742 0.00023 -0.01302 -0.00324 -0.01302 -0.00324 C -0.00834 -0.0088 -0.00599 -0.01412 0.00104 -0.00579 C 0.00273 -0.00371 -0.00274 -0.00417 -0.00456 -0.00324 C -0.00599 -0.00255 -0.00742 -0.00162 -0.00886 -0.0007 C -0.00651 0.00023 -0.00352 -0.00116 -0.00182 0.00185 C -0.00065 0.0037 -0.00182 0.00833 -0.00313 0.00926 C -0.00495 0.01064 -0.0069 0.00763 -0.00886 0.00671 C -0.00742 0.00509 -0.00625 0.00208 -0.00456 0.00185 C -0.00222 0.00115 0.00495 0.00439 0.00247 0.00439 C -0.00091 0.00439 -0.00417 0.00254 -0.00742 0.00185 C -0.0069 -0.0007 -0.00703 -0.00394 -0.00599 -0.00579 C -0.00495 -0.00764 -0.00313 -0.00695 -0.00182 -0.00834 C 0.00924 -0.01783 -0.00391 -0.00949 0.00677 -0.01574 C 0.00716 -0.01829 0.00677 -0.02454 0.0082 -0.02315 C 0.00989 -0.02176 0.0095 -0.01667 0.0095 -0.0132 C 0.0095 -0.00973 0.00937 -0.00602 0.0082 -0.00324 C 0.00716 -0.00116 0.00534 -0.00139 0.0039 -0.0007 C 0.00156 0.00023 -0.00078 0.00092 -0.00313 0.00185 C -0.02253 -0.00394 -0.0043 0.00185 0.00247 0.00185 C 0.0039 0.00185 0.00534 0.00023 0.00677 -0.0007 C 0.01002 -0.02362 0.00742 -0.01505 0.01237 -0.02824 C 0.01432 -0.02732 0.01693 -0.02848 0.0181 -0.0257 C 0.02148 -0.01737 0.01771 -0.00116 0.02083 -0.01829 C 0.01875 -0.01922 0.01094 -0.0257 0.01094 -0.0132 C 0.01094 -0.01065 0.0138 -0.01135 0.01523 -0.01065 C 0.02239 -0.00787 0.03646 -0.00602 0.0095 -0.01065 C 0.02278 -0.01158 0.03607 -0.01042 0.04922 -0.0132 C 0.05091 -0.01366 0.04596 -0.01598 0.04492 -0.01829 C 0.04297 -0.02246 0.04166 -0.03056 0.04062 -0.03565 C 0.04023 -0.02987 0.03841 -0.02408 0.03932 -0.01829 C 0.03958 -0.01574 0.04206 -0.01551 0.04349 -0.01574 C 0.04648 -0.01621 0.05195 -0.02084 0.05195 -0.02084 C 0.05195 -0.02084 0.04349 -0.02732 0.04349 -0.02084 C 0.04349 -0.01806 0.04635 -0.01899 0.04778 -0.01829 C 0.04635 -0.01667 0.04179 -0.0132 0.04349 -0.0132 C 0.04648 -0.0132 0.04922 -0.01667 0.05195 -0.01829 L 0.05625 -0.02084 C 0.05716 -0.02315 0.05989 -0.02547 0.05911 -0.02824 C 0.0582 -0.03125 0.05156 -0.0301 0.05338 -0.03079 C 0.06237 -0.03334 0.06185 -0.02824 0.06185 -0.03565 " pathEditMode="relative" ptsTypes="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99 0.00255 C -0.00235 0.00093 0.0052 0.00023 0.01263 -0.00254 C 0.0151 -0.00324 0.02213 -0.00509 0.01979 -0.00509 C 0.00937 -0.00509 -0.00105 -0.00324 -0.01133 -0.00254 C -0.0142 -0.00324 -0.01758 -0.00185 -0.0198 -0.00509 C -0.02097 -0.00671 -0.0198 -0.01134 -0.01836 -0.0125 C -0.01706 -0.01366 -0.01563 -0.01088 -0.0142 -0.00995 C -0.01511 -0.00764 -0.01537 -0.00254 -0.01706 -0.00254 C -0.01849 -0.00254 -0.01667 -0.0081 -0.01563 -0.00995 C -0.01459 -0.01204 -0.01277 -0.0118 -0.01133 -0.0125 C -0.01355 -0.00949 -0.02396 0.0044 -0.02553 0.00509 C -0.0293 0.00648 -0.03803 0.00903 -0.04102 0.0125 L -0.04948 0.02269 C -0.05 0.02523 -0.05144 0.02778 -0.05092 0.03009 C -0.05027 0.0331 -0.04675 0.03218 -0.04675 0.03519 C -0.04675 0.03843 -0.05417 0.04213 -0.05521 0.04283 C -0.0556 0.04537 -0.0556 0.04815 -0.05665 0.05023 C -0.05925 0.05625 -0.06172 0.05486 -0.06511 0.05787 C -0.07487 0.06644 -0.06316 0.06019 -0.075 0.06551 C -0.07357 0.06296 -0.07071 0.06134 -0.07071 0.05787 C -0.07071 0.05509 -0.07344 0.05509 -0.075 0.05533 C -0.078 0.05602 -0.08633 0.06158 -0.08347 0.06042 L -0.07774 0.05787 C -0.07644 0.0588 -0.07214 0.05949 -0.07357 0.06042 C -0.07826 0.0632 -0.07631 0.06296 -0.07917 0.06296 " pathEditMode="relative" ptsTypes="AAAAAAAAAAAAAAAAAAAAAAA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339 0.00232 -0.0069 0.00394 -0.0099 0.00741 C -0.01133 0.00903 -0.01393 0.01296 -0.01276 0.01505 C -0.01159 0.01713 -0.0099 0.01158 -0.0086 0.00995 C -0.00899 0.0125 -0.00847 0.01759 -0.0099 0.01759 C -0.01172 0.01759 -0.01276 0.01296 -0.01276 0.00995 C -0.01276 0.00695 -0.01094 0.00486 -0.0099 0.00232 C -0.00899 0.00486 -0.00677 0.00695 -0.00716 0.00995 C -0.00755 0.01343 -0.01419 0.01667 -0.01563 0.01759 C -0.01849 0.01667 -0.02123 0.01505 -0.02409 0.01505 C -0.02565 0.01505 -0.0211 0.01597 -0.01992 0.01759 C -0.01823 0.01945 -0.01719 0.02292 -0.01563 0.025 C -0.01185 0.03056 -0.01016 0.03079 -0.00573 0.03519 C 0.00195 0.04306 -0.00495 0.0382 0.00273 0.04283 C 0.00417 0.0419 0.00599 0.04213 0.00703 0.04028 C 0.01015 0.03449 0.00716 0.01412 0.00703 0.0125 C 0.00638 0.00741 0.00417 -0.00255 0.00417 -0.00255 C 0.0056 -0.0044 0.0069 -0.00903 0.00846 -0.00764 C 0.00976 -0.00648 0.00807 -0.00208 0.00703 0 C 0.00599 0.00185 0.00417 0.00162 0.00273 0.00232 C 0.00143 0.00162 -0.00143 0.00255 -0.00143 0 C -0.00143 -0.00995 0.00924 -0.00139 -0.00143 -0.00764 C -0.00339 -0.00671 -0.00625 -0.00833 -0.00716 -0.00509 C -0.00781 -0.00278 -0.00443 -0.00255 -0.00287 -0.00255 C 0 -0.00255 0.00273 -0.0044 0.0056 -0.00509 L 0.00846 -0.02014 C 0.00898 -0.02268 0.00846 -0.02685 0.00989 -0.02778 L 0.01406 -0.03032 C 0.01172 -0.01342 0.01159 -0.02176 0.01693 -0.02523 C 0.01914 -0.02685 0.02161 -0.02685 0.02409 -0.02778 C 0.02305 -0.03032 0.02083 -0.03819 0.02122 -0.03542 L 0.02265 -0.02523 " pathEditMode="relative" ptsTypes="AAAAAAAAAAAAAAAAAAAAAAAAA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2875F-9076-8D43-9EC9-3241DB83BFB9}"/>
              </a:ext>
            </a:extLst>
          </p:cNvPr>
          <p:cNvSpPr/>
          <p:nvPr/>
        </p:nvSpPr>
        <p:spPr>
          <a:xfrm>
            <a:off x="5310232" y="3600941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6C2BEC-43C2-E742-ACE9-416C55F0742F}"/>
              </a:ext>
            </a:extLst>
          </p:cNvPr>
          <p:cNvSpPr/>
          <p:nvPr/>
        </p:nvSpPr>
        <p:spPr>
          <a:xfrm>
            <a:off x="4021008" y="4095537"/>
            <a:ext cx="609608" cy="621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83F91B-C6AB-474B-8EC2-6560731AA06A}"/>
              </a:ext>
            </a:extLst>
          </p:cNvPr>
          <p:cNvSpPr/>
          <p:nvPr/>
        </p:nvSpPr>
        <p:spPr>
          <a:xfrm>
            <a:off x="3503068" y="3956537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018CEE-A3CE-7F4E-B61F-6B0F1336F796}"/>
              </a:ext>
            </a:extLst>
          </p:cNvPr>
          <p:cNvSpPr/>
          <p:nvPr/>
        </p:nvSpPr>
        <p:spPr>
          <a:xfrm>
            <a:off x="3798275" y="3429000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A6631-2608-D74A-8CA1-D15076A498A1}"/>
              </a:ext>
            </a:extLst>
          </p:cNvPr>
          <p:cNvSpPr/>
          <p:nvPr/>
        </p:nvSpPr>
        <p:spPr>
          <a:xfrm>
            <a:off x="4484736" y="3672135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8144DB-D426-2A40-B638-B17979F442A6}"/>
              </a:ext>
            </a:extLst>
          </p:cNvPr>
          <p:cNvSpPr/>
          <p:nvPr/>
        </p:nvSpPr>
        <p:spPr>
          <a:xfrm>
            <a:off x="5992631" y="2761270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E1157-A589-E04C-BF63-C5C9064956AE}"/>
              </a:ext>
            </a:extLst>
          </p:cNvPr>
          <p:cNvCxnSpPr>
            <a:cxnSpLocks/>
          </p:cNvCxnSpPr>
          <p:nvPr/>
        </p:nvCxnSpPr>
        <p:spPr>
          <a:xfrm flipV="1">
            <a:off x="4077872" y="3185865"/>
            <a:ext cx="552744" cy="405542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564790-B636-2C48-8C33-63CF66637BA4}"/>
              </a:ext>
            </a:extLst>
          </p:cNvPr>
          <p:cNvCxnSpPr>
            <a:cxnSpLocks/>
          </p:cNvCxnSpPr>
          <p:nvPr/>
        </p:nvCxnSpPr>
        <p:spPr>
          <a:xfrm flipH="1" flipV="1">
            <a:off x="4630616" y="3185865"/>
            <a:ext cx="17253" cy="636130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390AC1-7D6F-0E41-82D6-D0B124F4F8F3}"/>
              </a:ext>
            </a:extLst>
          </p:cNvPr>
          <p:cNvCxnSpPr>
            <a:cxnSpLocks/>
          </p:cNvCxnSpPr>
          <p:nvPr/>
        </p:nvCxnSpPr>
        <p:spPr>
          <a:xfrm flipH="1" flipV="1">
            <a:off x="5402222" y="3062217"/>
            <a:ext cx="17253" cy="636130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E9A5BF-9715-E64A-A223-1F343EDB3978}"/>
              </a:ext>
            </a:extLst>
          </p:cNvPr>
          <p:cNvCxnSpPr>
            <a:cxnSpLocks/>
          </p:cNvCxnSpPr>
          <p:nvPr/>
        </p:nvCxnSpPr>
        <p:spPr>
          <a:xfrm flipH="1" flipV="1">
            <a:off x="5156888" y="3388636"/>
            <a:ext cx="298752" cy="366799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ED5AF2-98AD-9C49-B6B6-DF931E90B5F0}"/>
              </a:ext>
            </a:extLst>
          </p:cNvPr>
          <p:cNvCxnSpPr>
            <a:cxnSpLocks/>
          </p:cNvCxnSpPr>
          <p:nvPr/>
        </p:nvCxnSpPr>
        <p:spPr>
          <a:xfrm flipV="1">
            <a:off x="6138039" y="2391285"/>
            <a:ext cx="145409" cy="483992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4E4C02-1DA3-9142-8AC1-F69532B46E30}"/>
              </a:ext>
            </a:extLst>
          </p:cNvPr>
          <p:cNvCxnSpPr>
            <a:cxnSpLocks/>
          </p:cNvCxnSpPr>
          <p:nvPr/>
        </p:nvCxnSpPr>
        <p:spPr>
          <a:xfrm flipH="1" flipV="1">
            <a:off x="5942058" y="2483464"/>
            <a:ext cx="214963" cy="432299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72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nless-hi" descr="nless-hi">
            <a:hlinkClick r:id="" action="ppaction://media"/>
            <a:extLst>
              <a:ext uri="{FF2B5EF4-FFF2-40B4-BE49-F238E27FC236}">
                <a16:creationId xmlns:a16="http://schemas.microsoft.com/office/drawing/2014/main" id="{9237F2E1-0C85-B446-9B5A-A1F65CB3A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1235" y="1643521"/>
            <a:ext cx="2594212" cy="1945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3B84C-12ED-BC46-9820-7AC651D8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347"/>
            <a:ext cx="10515600" cy="961061"/>
          </a:xfrm>
        </p:spPr>
        <p:txBody>
          <a:bodyPr/>
          <a:lstStyle/>
          <a:p>
            <a:r>
              <a:rPr lang="en-US" b="1" dirty="0"/>
              <a:t>Simulation Timescales are Limited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589A8-C19C-8E43-B8F7-D3CE4F9F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1900" y="6365092"/>
            <a:ext cx="4572000" cy="356383"/>
          </a:xfrm>
        </p:spPr>
        <p:txBody>
          <a:bodyPr/>
          <a:lstStyle/>
          <a:p>
            <a:r>
              <a:rPr lang="en-US" sz="1200" dirty="0">
                <a:latin typeface="Montserrat" pitchFamily="2" charset="77"/>
              </a:rPr>
              <a:t>Zwier &amp; Chong, </a:t>
            </a:r>
            <a:r>
              <a:rPr lang="en-US" sz="1200" i="1" dirty="0" err="1">
                <a:latin typeface="Montserrat" pitchFamily="2" charset="77"/>
              </a:rPr>
              <a:t>Curr</a:t>
            </a:r>
            <a:r>
              <a:rPr lang="en-US" sz="1200" i="1" dirty="0">
                <a:latin typeface="Montserrat" pitchFamily="2" charset="77"/>
              </a:rPr>
              <a:t>. </a:t>
            </a:r>
            <a:r>
              <a:rPr lang="en-US" sz="1200" i="1" dirty="0" err="1">
                <a:latin typeface="Montserrat" pitchFamily="2" charset="77"/>
              </a:rPr>
              <a:t>Opin</a:t>
            </a:r>
            <a:r>
              <a:rPr lang="en-US" sz="1200" i="1" dirty="0">
                <a:latin typeface="Montserrat" pitchFamily="2" charset="77"/>
              </a:rPr>
              <a:t>. </a:t>
            </a:r>
            <a:r>
              <a:rPr lang="en-US" sz="1200" i="1" dirty="0" err="1">
                <a:latin typeface="Montserrat" pitchFamily="2" charset="77"/>
              </a:rPr>
              <a:t>Pharmacol</a:t>
            </a:r>
            <a:r>
              <a:rPr lang="en-US" sz="1200" i="1" dirty="0">
                <a:latin typeface="Montserrat" pitchFamily="2" charset="77"/>
              </a:rPr>
              <a:t>., 10: 745-752 (</a:t>
            </a:r>
            <a:r>
              <a:rPr lang="en-US" sz="1200" dirty="0">
                <a:latin typeface="Montserrat" pitchFamily="2" charset="77"/>
              </a:rPr>
              <a:t>2010).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19CBB-2022-1340-AE19-B96C8D9B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2</a:t>
            </a:fld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9043C-8B56-8541-86B6-EEEAEAF9ECE4}"/>
              </a:ext>
            </a:extLst>
          </p:cNvPr>
          <p:cNvSpPr/>
          <p:nvPr/>
        </p:nvSpPr>
        <p:spPr>
          <a:xfrm>
            <a:off x="3136395" y="1169926"/>
            <a:ext cx="5805054" cy="4881063"/>
          </a:xfrm>
          <a:prstGeom prst="rect">
            <a:avLst/>
          </a:prstGeom>
          <a:solidFill>
            <a:srgbClr val="CC6666">
              <a:alpha val="70000"/>
            </a:srgb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itchFamily="2" charset="77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AB5E8F-0A64-7C49-B848-080AC6FECC6E}"/>
              </a:ext>
            </a:extLst>
          </p:cNvPr>
          <p:cNvCxnSpPr/>
          <p:nvPr/>
        </p:nvCxnSpPr>
        <p:spPr>
          <a:xfrm>
            <a:off x="3129064" y="4937833"/>
            <a:ext cx="7696200" cy="14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23B7FD-517A-904A-BFE5-4505B4F0B0BF}"/>
              </a:ext>
            </a:extLst>
          </p:cNvPr>
          <p:cNvCxnSpPr/>
          <p:nvPr/>
        </p:nvCxnSpPr>
        <p:spPr>
          <a:xfrm rot="5400000">
            <a:off x="3754790" y="4934902"/>
            <a:ext cx="423496" cy="1465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81F6A42-1BC8-AD44-894F-0CD1CAF55661}"/>
              </a:ext>
            </a:extLst>
          </p:cNvPr>
          <p:cNvCxnSpPr/>
          <p:nvPr/>
        </p:nvCxnSpPr>
        <p:spPr>
          <a:xfrm rot="5400000">
            <a:off x="4213454" y="4934891"/>
            <a:ext cx="423496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306A2B6-6001-B449-A045-F612D15F820E}"/>
              </a:ext>
            </a:extLst>
          </p:cNvPr>
          <p:cNvCxnSpPr/>
          <p:nvPr/>
        </p:nvCxnSpPr>
        <p:spPr>
          <a:xfrm rot="5400000">
            <a:off x="4669917" y="4932703"/>
            <a:ext cx="423497" cy="2931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5894BA2-9680-2845-847C-1EC7681CDE10}"/>
              </a:ext>
            </a:extLst>
          </p:cNvPr>
          <p:cNvCxnSpPr/>
          <p:nvPr/>
        </p:nvCxnSpPr>
        <p:spPr>
          <a:xfrm rot="5400000">
            <a:off x="5127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5A19E3C-A37C-514B-922F-8D7CA974B047}"/>
              </a:ext>
            </a:extLst>
          </p:cNvPr>
          <p:cNvCxnSpPr/>
          <p:nvPr/>
        </p:nvCxnSpPr>
        <p:spPr>
          <a:xfrm rot="5400000">
            <a:off x="5585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3E6E5E0-E2BF-8545-8256-9F204E9EA3FA}"/>
              </a:ext>
            </a:extLst>
          </p:cNvPr>
          <p:cNvCxnSpPr/>
          <p:nvPr/>
        </p:nvCxnSpPr>
        <p:spPr>
          <a:xfrm rot="5400000">
            <a:off x="7871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F400440-559E-254A-AF05-268A40DFF59D}"/>
              </a:ext>
            </a:extLst>
          </p:cNvPr>
          <p:cNvCxnSpPr/>
          <p:nvPr/>
        </p:nvCxnSpPr>
        <p:spPr>
          <a:xfrm rot="5400000">
            <a:off x="7413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6BEBA20-F2CC-484D-98FD-5D1F9A728E6E}"/>
              </a:ext>
            </a:extLst>
          </p:cNvPr>
          <p:cNvCxnSpPr/>
          <p:nvPr/>
        </p:nvCxnSpPr>
        <p:spPr>
          <a:xfrm rot="5400000">
            <a:off x="69566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25C999-A694-AD41-837E-7004943591AE}"/>
              </a:ext>
            </a:extLst>
          </p:cNvPr>
          <p:cNvCxnSpPr/>
          <p:nvPr/>
        </p:nvCxnSpPr>
        <p:spPr>
          <a:xfrm rot="5400000">
            <a:off x="64994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40994DE-24DB-2B45-97D1-911563513233}"/>
              </a:ext>
            </a:extLst>
          </p:cNvPr>
          <p:cNvCxnSpPr/>
          <p:nvPr/>
        </p:nvCxnSpPr>
        <p:spPr>
          <a:xfrm rot="5400000">
            <a:off x="60422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E08A84-0448-474D-8E34-8AAB468D7842}"/>
              </a:ext>
            </a:extLst>
          </p:cNvPr>
          <p:cNvCxnSpPr/>
          <p:nvPr/>
        </p:nvCxnSpPr>
        <p:spPr>
          <a:xfrm rot="5400000">
            <a:off x="3299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9A9C97A-63AC-5246-816B-72D110353B40}"/>
              </a:ext>
            </a:extLst>
          </p:cNvPr>
          <p:cNvCxnSpPr/>
          <p:nvPr/>
        </p:nvCxnSpPr>
        <p:spPr>
          <a:xfrm rot="5400000">
            <a:off x="10157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BC903F3-5068-9E44-80CD-30759662DA63}"/>
              </a:ext>
            </a:extLst>
          </p:cNvPr>
          <p:cNvCxnSpPr/>
          <p:nvPr/>
        </p:nvCxnSpPr>
        <p:spPr>
          <a:xfrm rot="5400000">
            <a:off x="9699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FF81B44-9065-8843-9FC2-678BF94E94B1}"/>
              </a:ext>
            </a:extLst>
          </p:cNvPr>
          <p:cNvCxnSpPr/>
          <p:nvPr/>
        </p:nvCxnSpPr>
        <p:spPr>
          <a:xfrm rot="5400000">
            <a:off x="92426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718DEE8-FBE7-FE44-A70A-A41ABABC0671}"/>
              </a:ext>
            </a:extLst>
          </p:cNvPr>
          <p:cNvCxnSpPr/>
          <p:nvPr/>
        </p:nvCxnSpPr>
        <p:spPr>
          <a:xfrm rot="5400000">
            <a:off x="87854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A829E5-412B-4942-B79F-37627BA8FF95}"/>
              </a:ext>
            </a:extLst>
          </p:cNvPr>
          <p:cNvCxnSpPr/>
          <p:nvPr/>
        </p:nvCxnSpPr>
        <p:spPr>
          <a:xfrm rot="5400000">
            <a:off x="83282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24">
            <a:extLst>
              <a:ext uri="{FF2B5EF4-FFF2-40B4-BE49-F238E27FC236}">
                <a16:creationId xmlns:a16="http://schemas.microsoft.com/office/drawing/2014/main" id="{37D9D7A5-DB73-5546-B763-DC5BB9F6A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450" y="3992651"/>
            <a:ext cx="635110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-15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(fs)</a:t>
            </a:r>
          </a:p>
        </p:txBody>
      </p:sp>
      <p:sp>
        <p:nvSpPr>
          <p:cNvPr id="77" name="TextBox 26">
            <a:extLst>
              <a:ext uri="{FF2B5EF4-FFF2-40B4-BE49-F238E27FC236}">
                <a16:creationId xmlns:a16="http://schemas.microsoft.com/office/drawing/2014/main" id="{4BF30C9D-859B-1341-A62B-E546C9450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5316" y="3992651"/>
            <a:ext cx="635110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-12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(ps)</a:t>
            </a:r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CEF09884-0C20-8A4D-BDD3-F947127FA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938" y="3992651"/>
            <a:ext cx="61747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-9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(ns)</a:t>
            </a:r>
          </a:p>
        </p:txBody>
      </p:sp>
      <p:sp>
        <p:nvSpPr>
          <p:cNvPr id="79" name="TextBox 28">
            <a:extLst>
              <a:ext uri="{FF2B5EF4-FFF2-40B4-BE49-F238E27FC236}">
                <a16:creationId xmlns:a16="http://schemas.microsoft.com/office/drawing/2014/main" id="{F935BEA6-D67A-C84C-8099-D1732C817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072" y="3992651"/>
            <a:ext cx="61747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-6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(μs)</a:t>
            </a: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24B7CF6D-4C67-7B43-A36E-4DC0B453A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3981" y="3992651"/>
            <a:ext cx="70884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-3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(ms)</a:t>
            </a:r>
          </a:p>
        </p:txBody>
      </p:sp>
      <p:sp>
        <p:nvSpPr>
          <p:cNvPr id="81" name="TextBox 30">
            <a:extLst>
              <a:ext uri="{FF2B5EF4-FFF2-40B4-BE49-F238E27FC236}">
                <a16:creationId xmlns:a16="http://schemas.microsoft.com/office/drawing/2014/main" id="{175EF9B3-D555-0C4C-A397-05C923236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5285" y="3992651"/>
            <a:ext cx="530916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0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(s)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357C4D0F-3E2F-054B-99A6-7796108B4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9248" y="1908217"/>
            <a:ext cx="1266693" cy="85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Surface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side chain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rotation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ED2272E-E247-D14B-9564-08B1DAA2033A}"/>
              </a:ext>
            </a:extLst>
          </p:cNvPr>
          <p:cNvCxnSpPr/>
          <p:nvPr/>
        </p:nvCxnSpPr>
        <p:spPr>
          <a:xfrm>
            <a:off x="3502738" y="3461529"/>
            <a:ext cx="921726" cy="2931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691C05-E909-394A-AF1C-BA1D35432F72}"/>
              </a:ext>
            </a:extLst>
          </p:cNvPr>
          <p:cNvCxnSpPr/>
          <p:nvPr/>
        </p:nvCxnSpPr>
        <p:spPr>
          <a:xfrm>
            <a:off x="6278182" y="1770476"/>
            <a:ext cx="1830265" cy="1465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1DA767-C5D8-5F48-9972-114F5FF6F39F}"/>
              </a:ext>
            </a:extLst>
          </p:cNvPr>
          <p:cNvCxnSpPr/>
          <p:nvPr/>
        </p:nvCxnSpPr>
        <p:spPr>
          <a:xfrm>
            <a:off x="8074741" y="1769012"/>
            <a:ext cx="2296257" cy="2931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38">
            <a:extLst>
              <a:ext uri="{FF2B5EF4-FFF2-40B4-BE49-F238E27FC236}">
                <a16:creationId xmlns:a16="http://schemas.microsoft.com/office/drawing/2014/main" id="{1BEFE05D-0D5A-D940-86BC-4D0CF0667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398" y="3070266"/>
            <a:ext cx="1771639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Bond vibration</a:t>
            </a:r>
          </a:p>
        </p:txBody>
      </p:sp>
      <p:sp>
        <p:nvSpPr>
          <p:cNvPr id="87" name="TextBox 39">
            <a:extLst>
              <a:ext uri="{FF2B5EF4-FFF2-40B4-BE49-F238E27FC236}">
                <a16:creationId xmlns:a16="http://schemas.microsoft.com/office/drawing/2014/main" id="{6107560A-9485-A74C-9EB4-C84848D07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35" y="3070266"/>
            <a:ext cx="179889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62">
                <a:latin typeface="Montserrat" pitchFamily="2" charset="77"/>
                <a:cs typeface="Helvetica" charset="0"/>
              </a:rPr>
              <a:t>Hinge bending</a:t>
            </a:r>
          </a:p>
        </p:txBody>
      </p:sp>
      <p:sp>
        <p:nvSpPr>
          <p:cNvPr id="88" name="TextBox 40">
            <a:extLst>
              <a:ext uri="{FF2B5EF4-FFF2-40B4-BE49-F238E27FC236}">
                <a16:creationId xmlns:a16="http://schemas.microsoft.com/office/drawing/2014/main" id="{957778EF-BF62-4C49-B12D-58FAFDAC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900" y="1401194"/>
            <a:ext cx="178286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Protein folding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5412578-92DE-5140-8225-1BB688AC922D}"/>
              </a:ext>
            </a:extLst>
          </p:cNvPr>
          <p:cNvCxnSpPr/>
          <p:nvPr/>
        </p:nvCxnSpPr>
        <p:spPr>
          <a:xfrm>
            <a:off x="5286110" y="3460056"/>
            <a:ext cx="1875692" cy="1466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7356AD5-D1E5-EB4B-923D-E8F8FB974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424" y="2857509"/>
            <a:ext cx="2932709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Large-scale conformational changes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148D4B6-F257-B34E-906B-1FB59A977629}"/>
              </a:ext>
            </a:extLst>
          </p:cNvPr>
          <p:cNvCxnSpPr>
            <a:cxnSpLocks/>
          </p:cNvCxnSpPr>
          <p:nvPr/>
        </p:nvCxnSpPr>
        <p:spPr>
          <a:xfrm>
            <a:off x="8083535" y="3464459"/>
            <a:ext cx="2741730" cy="0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48">
            <a:extLst>
              <a:ext uri="{FF2B5EF4-FFF2-40B4-BE49-F238E27FC236}">
                <a16:creationId xmlns:a16="http://schemas.microsoft.com/office/drawing/2014/main" id="{3D276E14-F712-8545-95D8-7253C08AA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131" y="2164667"/>
            <a:ext cx="1247457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Loop 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formation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FA7ED0-35DC-9049-9B8D-A2525B20A465}"/>
              </a:ext>
            </a:extLst>
          </p:cNvPr>
          <p:cNvCxnSpPr/>
          <p:nvPr/>
        </p:nvCxnSpPr>
        <p:spPr>
          <a:xfrm>
            <a:off x="5341801" y="2791841"/>
            <a:ext cx="455735" cy="1466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92B9D-E66F-F148-9281-D8EA87BA9893}"/>
              </a:ext>
            </a:extLst>
          </p:cNvPr>
          <p:cNvCxnSpPr/>
          <p:nvPr/>
        </p:nvCxnSpPr>
        <p:spPr>
          <a:xfrm>
            <a:off x="6253268" y="2788918"/>
            <a:ext cx="539258" cy="0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520066E-928B-6345-A577-363185AD0A89}"/>
              </a:ext>
            </a:extLst>
          </p:cNvPr>
          <p:cNvCxnSpPr/>
          <p:nvPr/>
        </p:nvCxnSpPr>
        <p:spPr>
          <a:xfrm>
            <a:off x="8540736" y="2793318"/>
            <a:ext cx="1830265" cy="1465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68">
            <a:extLst>
              <a:ext uri="{FF2B5EF4-FFF2-40B4-BE49-F238E27FC236}">
                <a16:creationId xmlns:a16="http://schemas.microsoft.com/office/drawing/2014/main" id="{225F69AB-4C7A-1D4B-95CB-0C8F7F20A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051" y="1908217"/>
            <a:ext cx="1266693" cy="85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Buried</a:t>
            </a:r>
          </a:p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side chain</a:t>
            </a:r>
          </a:p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rotation</a:t>
            </a:r>
          </a:p>
        </p:txBody>
      </p:sp>
      <p:sp>
        <p:nvSpPr>
          <p:cNvPr id="97" name="TextBox 69">
            <a:extLst>
              <a:ext uri="{FF2B5EF4-FFF2-40B4-BE49-F238E27FC236}">
                <a16:creationId xmlns:a16="http://schemas.microsoft.com/office/drawing/2014/main" id="{DF7C74F1-EFDE-B849-BCF0-3AE6FE904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615" y="1371886"/>
            <a:ext cx="1661032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Loop motions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710FCC-B6BF-D048-A2DD-BCABB6EBF3B5}"/>
              </a:ext>
            </a:extLst>
          </p:cNvPr>
          <p:cNvSpPr txBox="1"/>
          <p:nvPr/>
        </p:nvSpPr>
        <p:spPr>
          <a:xfrm>
            <a:off x="3310772" y="1410643"/>
            <a:ext cx="2414954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15" b="1" dirty="0">
                <a:latin typeface="Montserrat" pitchFamily="2" charset="77"/>
              </a:rPr>
              <a:t>Anton/GPUs</a:t>
            </a:r>
          </a:p>
        </p:txBody>
      </p:sp>
      <p:sp>
        <p:nvSpPr>
          <p:cNvPr id="100" name="Left Brace 99">
            <a:extLst>
              <a:ext uri="{FF2B5EF4-FFF2-40B4-BE49-F238E27FC236}">
                <a16:creationId xmlns:a16="http://schemas.microsoft.com/office/drawing/2014/main" id="{A050277D-8E98-B242-9D4B-C029FEB5C52E}"/>
              </a:ext>
            </a:extLst>
          </p:cNvPr>
          <p:cNvSpPr/>
          <p:nvPr/>
        </p:nvSpPr>
        <p:spPr>
          <a:xfrm>
            <a:off x="2207697" y="1371886"/>
            <a:ext cx="680049" cy="2423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75EAA9BA-4686-1742-97CE-E050B2CAE08F}"/>
              </a:ext>
            </a:extLst>
          </p:cNvPr>
          <p:cNvSpPr/>
          <p:nvPr/>
        </p:nvSpPr>
        <p:spPr>
          <a:xfrm>
            <a:off x="8467475" y="5224044"/>
            <a:ext cx="2727060" cy="70972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D774F52-8A84-9248-9E8F-FE7EA771E7A2}"/>
              </a:ext>
            </a:extLst>
          </p:cNvPr>
          <p:cNvSpPr txBox="1"/>
          <p:nvPr/>
        </p:nvSpPr>
        <p:spPr>
          <a:xfrm>
            <a:off x="8629830" y="5384303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Enhanced Sampling</a:t>
            </a:r>
          </a:p>
        </p:txBody>
      </p:sp>
    </p:spTree>
    <p:extLst>
      <p:ext uri="{BB962C8B-B14F-4D97-AF65-F5344CB8AC3E}">
        <p14:creationId xmlns:p14="http://schemas.microsoft.com/office/powerpoint/2010/main" val="25430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video>
          </p:childTnLst>
        </p:cTn>
      </p:par>
    </p:tnLst>
    <p:bldLst>
      <p:bldP spid="58" grpId="0" animBg="1"/>
      <p:bldP spid="98" grpId="0"/>
      <p:bldP spid="106" grpId="0" animBg="1"/>
      <p:bldP spid="1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B810B7-81F5-A844-91E2-BC227544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3</a:t>
            </a:fld>
            <a:endParaRPr lang="en-US"/>
          </a:p>
        </p:txBody>
      </p:sp>
      <p:pic>
        <p:nvPicPr>
          <p:cNvPr id="4" name="Google Shape;224;p30">
            <a:extLst>
              <a:ext uri="{FF2B5EF4-FFF2-40B4-BE49-F238E27FC236}">
                <a16:creationId xmlns:a16="http://schemas.microsoft.com/office/drawing/2014/main" id="{859E6B90-8884-194D-9236-C508A87854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724" t="15247" r="14186"/>
          <a:stretch/>
        </p:blipFill>
        <p:spPr>
          <a:xfrm>
            <a:off x="1380479" y="2518053"/>
            <a:ext cx="4782842" cy="30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WE-gif.mp4" descr="WE-gif.mp4">
            <a:hlinkClick r:id="" action="ppaction://media"/>
            <a:extLst>
              <a:ext uri="{FF2B5EF4-FFF2-40B4-BE49-F238E27FC236}">
                <a16:creationId xmlns:a16="http://schemas.microsoft.com/office/drawing/2014/main" id="{B58F7B45-543B-C744-9BC0-762D4E5E3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338" t="11664" r="12772"/>
          <a:stretch/>
        </p:blipFill>
        <p:spPr>
          <a:xfrm>
            <a:off x="6096000" y="2519787"/>
            <a:ext cx="4782842" cy="30908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6997445-FF49-C240-852D-3A2E50BD80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A Splitting Approach to Enhance Sampling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460D1B8-2E74-7F49-AA15-F38728FFC393}"/>
              </a:ext>
            </a:extLst>
          </p:cNvPr>
          <p:cNvSpPr txBox="1">
            <a:spLocks/>
          </p:cNvSpPr>
          <p:nvPr/>
        </p:nvSpPr>
        <p:spPr>
          <a:xfrm>
            <a:off x="3771900" y="6365092"/>
            <a:ext cx="4572000" cy="356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ontserrat" pitchFamily="2" charset="77"/>
              </a:rPr>
              <a:t>Huber and Kim, </a:t>
            </a:r>
            <a:r>
              <a:rPr lang="en-US" dirty="0" err="1">
                <a:latin typeface="Montserrat" pitchFamily="2" charset="77"/>
              </a:rPr>
              <a:t>Biophys</a:t>
            </a:r>
            <a:r>
              <a:rPr lang="en-US" dirty="0">
                <a:latin typeface="Montserrat" pitchFamily="2" charset="77"/>
              </a:rPr>
              <a:t>. Journal (1996)</a:t>
            </a:r>
          </a:p>
          <a:p>
            <a:r>
              <a:rPr lang="en-US" dirty="0">
                <a:latin typeface="Montserrat" pitchFamily="2" charset="77"/>
              </a:rPr>
              <a:t>Zuckerman and Chong, Ann. Rev. </a:t>
            </a:r>
            <a:r>
              <a:rPr lang="en-US" dirty="0" err="1">
                <a:latin typeface="Montserrat" pitchFamily="2" charset="77"/>
              </a:rPr>
              <a:t>Biophys</a:t>
            </a:r>
            <a:r>
              <a:rPr lang="en-US" dirty="0">
                <a:latin typeface="Montserrat" pitchFamily="2" charset="77"/>
              </a:rPr>
              <a:t>. (2017)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DD607-D2F7-834E-881E-BB0BAB7124A0}"/>
              </a:ext>
            </a:extLst>
          </p:cNvPr>
          <p:cNvSpPr txBox="1"/>
          <p:nvPr/>
        </p:nvSpPr>
        <p:spPr>
          <a:xfrm>
            <a:off x="2707730" y="2260446"/>
            <a:ext cx="21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5B414-0BA7-F942-92D9-67CF76450964}"/>
              </a:ext>
            </a:extLst>
          </p:cNvPr>
          <p:cNvSpPr txBox="1"/>
          <p:nvPr/>
        </p:nvSpPr>
        <p:spPr>
          <a:xfrm>
            <a:off x="7582241" y="2260446"/>
            <a:ext cx="20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Ensemble</a:t>
            </a:r>
          </a:p>
        </p:txBody>
      </p:sp>
    </p:spTree>
    <p:extLst>
      <p:ext uri="{BB962C8B-B14F-4D97-AF65-F5344CB8AC3E}">
        <p14:creationId xmlns:p14="http://schemas.microsoft.com/office/powerpoint/2010/main" val="56256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DABC3A-E064-2942-8B5A-E486F90C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Test System: </a:t>
            </a:r>
            <a:br>
              <a:rPr lang="en-US" sz="3600" b="1" dirty="0"/>
            </a:br>
            <a:r>
              <a:rPr lang="en-US" sz="3600" dirty="0"/>
              <a:t>Human Immunodeficiency Virus 1 (HIV-1) Capsid Protein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A2B66-9CB0-7C4C-BD91-0DCDAA8B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Johnson </a:t>
            </a:r>
            <a:r>
              <a:rPr lang="en-US" i="1" dirty="0"/>
              <a:t>et al.</a:t>
            </a:r>
            <a:r>
              <a:rPr lang="en-US" dirty="0"/>
              <a:t> “3D molecular models of whole HIV-1 virions generated with </a:t>
            </a:r>
            <a:r>
              <a:rPr lang="en-US" dirty="0" err="1"/>
              <a:t>cellPACK</a:t>
            </a:r>
            <a:r>
              <a:rPr lang="en-US" dirty="0"/>
              <a:t>”, </a:t>
            </a:r>
            <a:r>
              <a:rPr lang="en-US" b="1" i="1" dirty="0"/>
              <a:t>Faraday Discuss</a:t>
            </a:r>
            <a:r>
              <a:rPr lang="en-US" dirty="0"/>
              <a:t>., 2014, </a:t>
            </a:r>
            <a:r>
              <a:rPr lang="en-US" b="1" dirty="0"/>
              <a:t>169</a:t>
            </a:r>
            <a:r>
              <a:rPr lang="en-US" dirty="0"/>
              <a:t>, 23-44.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8F5A0-137B-0D4D-8161-B78F9EF9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A680-299A-A442-86C4-6317B2AE7B14}" type="slidenum">
              <a:rPr lang="en-US" smtClean="0"/>
              <a:t>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C773BC-3BE3-DC44-A723-9487E063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4299"/>
            <a:ext cx="12192000" cy="42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815105-B768-CB4A-B386-05059AA1DE52}"/>
              </a:ext>
            </a:extLst>
          </p:cNvPr>
          <p:cNvCxnSpPr>
            <a:cxnSpLocks/>
          </p:cNvCxnSpPr>
          <p:nvPr/>
        </p:nvCxnSpPr>
        <p:spPr>
          <a:xfrm flipH="1" flipV="1">
            <a:off x="7627188" y="993400"/>
            <a:ext cx="983412" cy="16390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9C4A48-1DA9-D741-81FB-84FE36ACECE7}"/>
              </a:ext>
            </a:extLst>
          </p:cNvPr>
          <p:cNvCxnSpPr>
            <a:cxnSpLocks/>
          </p:cNvCxnSpPr>
          <p:nvPr/>
        </p:nvCxnSpPr>
        <p:spPr>
          <a:xfrm>
            <a:off x="9609826" y="4185235"/>
            <a:ext cx="1224951" cy="1902209"/>
          </a:xfrm>
          <a:prstGeom prst="straightConnector1">
            <a:avLst/>
          </a:prstGeom>
          <a:ln w="57150">
            <a:solidFill>
              <a:srgbClr val="E4C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C0152F-85C6-E643-99E8-A64A62FE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Curation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5D9D-F405-4348-8A02-425DD005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3" y="1690688"/>
            <a:ext cx="6400800" cy="4572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26A7E8-315F-EC43-B5F0-3D88D341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2A82A-5C8C-A34C-BEFB-54D028E1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97DFC-E423-DA44-9AA5-7519474B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1024">
            <a:off x="6621488" y="1432351"/>
            <a:ext cx="5086031" cy="40739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12C8DE-97F2-FC4C-960F-91C9FFE1C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3" y="169068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B4A13-8CA5-584C-9FDA-B785E0B7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 and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95095-A23A-814C-892C-CD1B0692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019"/>
            <a:ext cx="772735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Original Dataset: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17912 simulation trajectories with 100 frames each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Processed Dataset: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50 Columns = Calculated 50 features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Various distances, angles, etc.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|last – first frame| at every iteration (then scaled)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17912 Rows = each short trajectory (10 true)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8F29A-D3EC-204B-96F1-1D71956D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13C50-10DF-6444-A907-7930B8BC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6</a:t>
            </a:fld>
            <a:endParaRPr lang="en-US"/>
          </a:p>
        </p:txBody>
      </p:sp>
      <p:pic>
        <p:nvPicPr>
          <p:cNvPr id="6146" name="Picture 2" descr="Data, filter, funnel, information icon - Download on Iconfinder">
            <a:extLst>
              <a:ext uri="{FF2B5EF4-FFF2-40B4-BE49-F238E27FC236}">
                <a16:creationId xmlns:a16="http://schemas.microsoft.com/office/drawing/2014/main" id="{8A08FE11-1C3E-824A-8204-286E8077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975" y="1825625"/>
            <a:ext cx="3626449" cy="36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9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model of AI">
            <a:extLst>
              <a:ext uri="{FF2B5EF4-FFF2-40B4-BE49-F238E27FC236}">
                <a16:creationId xmlns:a16="http://schemas.microsoft.com/office/drawing/2014/main" id="{142EE72B-B3A5-CD48-83B2-23499983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25" y="2092253"/>
            <a:ext cx="4752879" cy="26734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0DFB9-98E3-874C-9534-072159C2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ML-based Progress Coordinate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B6C5-05A5-7A4E-A9A4-4BCACF60A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Optimization of feature weights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Loss function : ROCAUC score</a:t>
            </a:r>
          </a:p>
          <a:p>
            <a:pPr>
              <a:lnSpc>
                <a:spcPct val="150000"/>
              </a:lnSpc>
            </a:pPr>
            <a:r>
              <a:rPr lang="en-US" dirty="0"/>
              <a:t>Output is weights for each feature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New progress coordinate: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Linear combination of weighted features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45EF5-CCE3-D942-A601-EB7B9792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22764" y="4900684"/>
            <a:ext cx="411480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/content/article/ai-researchers-allege-machine-learning-alchemy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196C1-5E9A-E642-ABDA-EEB98334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EEB9-93C7-E447-A439-59FC432A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8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426E0A-C95C-4E45-8905-B8F084DE9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29"/>
          <a:stretch/>
        </p:blipFill>
        <p:spPr>
          <a:xfrm>
            <a:off x="7512626" y="365125"/>
            <a:ext cx="4274127" cy="2667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97E8A5-4416-8A4D-9241-BAC637840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68"/>
          <a:stretch/>
        </p:blipFill>
        <p:spPr>
          <a:xfrm>
            <a:off x="7512626" y="3122253"/>
            <a:ext cx="4274127" cy="27059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B2195E8-20E5-2346-A90E-4CEF2AA58446}"/>
              </a:ext>
            </a:extLst>
          </p:cNvPr>
          <p:cNvSpPr/>
          <p:nvPr/>
        </p:nvSpPr>
        <p:spPr>
          <a:xfrm>
            <a:off x="8416636" y="727364"/>
            <a:ext cx="193964" cy="187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B5CDE1-ED69-724D-B0DC-793B2D421D75}"/>
              </a:ext>
            </a:extLst>
          </p:cNvPr>
          <p:cNvSpPr/>
          <p:nvPr/>
        </p:nvSpPr>
        <p:spPr>
          <a:xfrm>
            <a:off x="10023763" y="734290"/>
            <a:ext cx="193964" cy="187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28FC9E-BBF3-D945-8711-B2001838D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47" y="1537511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38C73-85FA-ED4C-B394-5D4165A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8144"/>
            <a:ext cx="5829299" cy="416378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7BA80D-EF50-5840-917C-6BB56E1CE7F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Optimization results (random)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6BDAD-678B-3642-B788-B4C178B4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843088"/>
            <a:ext cx="5829299" cy="41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76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4177</TotalTime>
  <Words>547</Words>
  <Application>Microsoft Macintosh PowerPoint</Application>
  <PresentationFormat>Widescreen</PresentationFormat>
  <Paragraphs>98</Paragraphs>
  <Slides>14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Office Theme</vt:lpstr>
      <vt:lpstr>A ML-based Progress Coordinate for Enhanced Molecular Simulations</vt:lpstr>
      <vt:lpstr>Simulation Timescales are Limited</vt:lpstr>
      <vt:lpstr>PowerPoint Presentation</vt:lpstr>
      <vt:lpstr>Test System:  Human Immunodeficiency Virus 1 (HIV-1) Capsid Protein</vt:lpstr>
      <vt:lpstr>Dataset Curation </vt:lpstr>
      <vt:lpstr>Exploratory Data Analysis and Processing</vt:lpstr>
      <vt:lpstr>A ML-based Progress Coordinate</vt:lpstr>
      <vt:lpstr>Optimization results</vt:lpstr>
      <vt:lpstr>PowerPoint Presentation</vt:lpstr>
      <vt:lpstr>Next steps:</vt:lpstr>
      <vt:lpstr>PowerPoint Presentation</vt:lpstr>
      <vt:lpstr>A Splitting-based Enhanced Sampling Algorithm</vt:lpstr>
      <vt:lpstr>A Splitting-based Enhanced Sampling Algorithm</vt:lpstr>
      <vt:lpstr>A Splitting-based Enhanced Sampling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Final Project</dc:title>
  <dc:creator>Yang, Darian T</dc:creator>
  <cp:lastModifiedBy>Yang, Darian T</cp:lastModifiedBy>
  <cp:revision>121</cp:revision>
  <dcterms:created xsi:type="dcterms:W3CDTF">2022-12-05T19:21:34Z</dcterms:created>
  <dcterms:modified xsi:type="dcterms:W3CDTF">2022-12-08T17:17:16Z</dcterms:modified>
</cp:coreProperties>
</file>